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2.xml" ContentType="application/vnd.openxmlformats-officedocument.theme+xml"/>
  <Override PartName="/ppt/slideLayouts/slideLayout64.xml" ContentType="application/vnd.openxmlformats-officedocument.presentationml.slideLayout+xml"/>
  <Override PartName="/ppt/theme/theme3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3" r:id="rId4"/>
    <p:sldMasterId id="2147483676" r:id="rId5"/>
    <p:sldMasterId id="2147483854" r:id="rId6"/>
    <p:sldMasterId id="2147483696" r:id="rId7"/>
  </p:sldMasterIdLst>
  <p:notesMasterIdLst>
    <p:notesMasterId r:id="rId23"/>
  </p:notesMasterIdLst>
  <p:handoutMasterIdLst>
    <p:handoutMasterId r:id="rId24"/>
  </p:handoutMasterIdLst>
  <p:sldIdLst>
    <p:sldId id="272" r:id="rId8"/>
    <p:sldId id="4064" r:id="rId9"/>
    <p:sldId id="4071" r:id="rId10"/>
    <p:sldId id="4066" r:id="rId11"/>
    <p:sldId id="4072" r:id="rId12"/>
    <p:sldId id="4067" r:id="rId13"/>
    <p:sldId id="4068" r:id="rId14"/>
    <p:sldId id="4069" r:id="rId15"/>
    <p:sldId id="4070" r:id="rId16"/>
    <p:sldId id="4074" r:id="rId17"/>
    <p:sldId id="4078" r:id="rId18"/>
    <p:sldId id="4075" r:id="rId19"/>
    <p:sldId id="4073" r:id="rId20"/>
    <p:sldId id="4076" r:id="rId21"/>
    <p:sldId id="4031" r:id="rId2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736" userDrawn="1">
          <p15:clr>
            <a:srgbClr val="A4A3A4"/>
          </p15:clr>
        </p15:guide>
        <p15:guide id="2" pos="1477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 Khatkevich" initials="AK" lastIdx="1" clrIdx="0">
    <p:extLst>
      <p:ext uri="{19B8F6BF-5375-455C-9EA6-DF929625EA0E}">
        <p15:presenceInfo xmlns:p15="http://schemas.microsoft.com/office/powerpoint/2012/main" userId="S::Anton_Khatkevich@epam.com::ffb19720-0dd3-4439-8f59-9f322e629b7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F6B0"/>
    <a:srgbClr val="205648"/>
    <a:srgbClr val="AA2475"/>
    <a:srgbClr val="BA1F72"/>
    <a:srgbClr val="222551"/>
    <a:srgbClr val="76CDD8"/>
    <a:srgbClr val="000000"/>
    <a:srgbClr val="133C41"/>
    <a:srgbClr val="FEFEFE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Стиль из темы 1 - акцент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66" autoAdjust="0"/>
    <p:restoredTop sz="94660"/>
  </p:normalViewPr>
  <p:slideViewPr>
    <p:cSldViewPr snapToGrid="0">
      <p:cViewPr varScale="1">
        <p:scale>
          <a:sx n="243" d="100"/>
          <a:sy n="243" d="100"/>
        </p:scale>
        <p:origin x="2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736"/>
        <p:guide pos="147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C14FC-A894-4869-A797-1EC82735D106}" type="datetimeFigureOut">
              <a:rPr lang="en-US" smtClean="0"/>
              <a:t>10/2/22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D33E97-F2BE-44DB-A57D-0C85E2CBF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781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99C05-63F9-4248-8E20-3ACD9DF9DE7F}" type="datetimeFigureOut">
              <a:rPr lang="en-US" smtClean="0"/>
              <a:t>10/2/22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74FABB-6DBE-47C4-B626-20167906F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864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420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293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81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9.png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Custom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game&#10;&#10;Description automatically generated">
            <a:extLst>
              <a:ext uri="{FF2B5EF4-FFF2-40B4-BE49-F238E27FC236}">
                <a16:creationId xmlns:a16="http://schemas.microsoft.com/office/drawing/2014/main" id="{50404EE9-47A1-446A-8B61-C403E18E19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1" r="489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5073801" y="0"/>
            <a:ext cx="530352" cy="51435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1467" y="1412416"/>
            <a:ext cx="4315968" cy="1421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Please add title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31466" y="3843769"/>
            <a:ext cx="1945327" cy="399456"/>
          </a:xfrm>
        </p:spPr>
        <p:txBody>
          <a:bodyPr tIns="0" anchor="ctr" anchorCtr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DATE OR VENUE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531467" y="3049747"/>
            <a:ext cx="4315968" cy="313932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Please add subtitle here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5334000" y="0"/>
            <a:ext cx="3810000" cy="51435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ctr">
              <a:defRPr baseline="0"/>
            </a:lvl1pPr>
          </a:lstStyle>
          <a:p>
            <a:r>
              <a:rPr lang="en-US"/>
              <a:t>Please add cover picture here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13" name="Picture 12" descr="A drawing of a face&#10;&#10;Description automatically generated">
            <a:extLst>
              <a:ext uri="{FF2B5EF4-FFF2-40B4-BE49-F238E27FC236}">
                <a16:creationId xmlns:a16="http://schemas.microsoft.com/office/drawing/2014/main" id="{3CD20165-833B-4C7E-9F1B-B17249FBE83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381" y="3598517"/>
            <a:ext cx="894054" cy="89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6412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502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7334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243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8247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703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8420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9105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2792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0910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992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A51CFE-F8CF-7F4B-A4B4-129654B176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50" y="0"/>
            <a:ext cx="9140300" cy="5143500"/>
          </a:xfrm>
          <a:prstGeom prst="rect">
            <a:avLst/>
          </a:prstGeom>
        </p:spPr>
      </p:pic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02018E6D-C173-234B-ADE3-106DCC9A9A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1743" y="0"/>
            <a:ext cx="4452257" cy="5143500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927F8EBF-098E-3447-B96B-60C8F61C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Заголовок 9">
            <a:extLst>
              <a:ext uri="{FF2B5EF4-FFF2-40B4-BE49-F238E27FC236}">
                <a16:creationId xmlns:a16="http://schemas.microsoft.com/office/drawing/2014/main" id="{4C548F53-93C7-B741-B4E4-8F57A3A02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5" y="642257"/>
            <a:ext cx="3599916" cy="676900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schemeClr val="bg1"/>
              </a:solidFill>
            </a:endParaRPr>
          </a:p>
        </p:txBody>
      </p:sp>
      <p:sp>
        <p:nvSpPr>
          <p:cNvPr id="10" name="Объект 11">
            <a:extLst>
              <a:ext uri="{FF2B5EF4-FFF2-40B4-BE49-F238E27FC236}">
                <a16:creationId xmlns:a16="http://schemas.microsoft.com/office/drawing/2014/main" id="{BEE647BB-BE53-3344-9E74-F7241A71F09A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74913" y="1513114"/>
            <a:ext cx="3599917" cy="3069772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8769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67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4648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0949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5900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7430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7734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3958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3289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585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0C655499-4098-C74E-9388-F7C9DED2B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519" t="34130" r="14879" b="43514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58D9E840-8635-B649-B0A9-27845B5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B68AAC6-C90C-454A-80A7-34792F69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0902" y="1363466"/>
            <a:ext cx="5262197" cy="670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E0571616-C84B-0444-8871-EB97350B0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902" y="2253578"/>
            <a:ext cx="5262197" cy="1637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03292119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7809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2842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077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8429625" cy="30543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89" y="1079500"/>
            <a:ext cx="8429625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6467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4111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3986211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13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422400"/>
            <a:ext cx="3986212" cy="30543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2176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092491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10973" y="1092491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one title here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57188" y="4120134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357188" y="1698020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357188" y="2303549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357188" y="2909078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357188" y="3514607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710973" y="1697608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TWO title here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10973" y="2302725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THREE title here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710973" y="2907842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…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22" hasCustomPrompt="1"/>
          </p:nvPr>
        </p:nvSpPr>
        <p:spPr>
          <a:xfrm>
            <a:off x="710973" y="3512959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And delete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710973" y="4118077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The extras</a:t>
            </a:r>
          </a:p>
        </p:txBody>
      </p:sp>
    </p:spTree>
    <p:extLst>
      <p:ext uri="{BB962C8B-B14F-4D97-AF65-F5344CB8AC3E}">
        <p14:creationId xmlns:p14="http://schemas.microsoft.com/office/powerpoint/2010/main" val="40070829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EPAM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hat, game&#10;&#10;Description automatically generated">
            <a:extLst>
              <a:ext uri="{FF2B5EF4-FFF2-40B4-BE49-F238E27FC236}">
                <a16:creationId xmlns:a16="http://schemas.microsoft.com/office/drawing/2014/main" id="{BD953EFF-48D8-4A1C-A84F-85E07ADCC3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" t="2380" r="57010" b="4999"/>
          <a:stretch/>
        </p:blipFill>
        <p:spPr>
          <a:xfrm flipV="1"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780954" y="2098360"/>
            <a:ext cx="5582093" cy="587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32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189" indent="0">
              <a:buNone/>
              <a:defRPr sz="1600">
                <a:latin typeface="+mj-lt"/>
              </a:defRPr>
            </a:lvl2pPr>
            <a:lvl3pPr marL="914377" indent="0">
              <a:buNone/>
              <a:defRPr sz="1600">
                <a:latin typeface="+mj-lt"/>
              </a:defRPr>
            </a:lvl3pPr>
            <a:lvl4pPr marL="1371566" indent="0">
              <a:buNone/>
              <a:defRPr sz="1600">
                <a:latin typeface="+mj-lt"/>
              </a:defRPr>
            </a:lvl4pPr>
            <a:lvl5pPr marL="1828754" indent="0">
              <a:buNone/>
              <a:defRPr sz="1600">
                <a:latin typeface="+mj-lt"/>
              </a:defRPr>
            </a:lvl5pPr>
          </a:lstStyle>
          <a:p>
            <a:pPr algn="ctr">
              <a:lnSpc>
                <a:spcPts val="2400"/>
              </a:lnSpc>
            </a:pPr>
            <a:r>
              <a:rPr lang="en-US" sz="1600" baseline="0">
                <a:solidFill>
                  <a:schemeClr val="bg1"/>
                </a:solidFill>
                <a:latin typeface="+mj-lt"/>
              </a:rPr>
              <a:t>Please add call out or quote here</a:t>
            </a:r>
            <a:br>
              <a:rPr lang="en-US" sz="1600" baseline="0">
                <a:solidFill>
                  <a:schemeClr val="bg1"/>
                </a:solidFill>
                <a:latin typeface="+mj-lt"/>
              </a:rPr>
            </a:br>
            <a:r>
              <a:rPr lang="en-US" sz="1600" baseline="0">
                <a:solidFill>
                  <a:schemeClr val="bg1"/>
                </a:solidFill>
                <a:latin typeface="+mj-lt"/>
              </a:rPr>
              <a:t>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Sed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gravida,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dapibus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porttitor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tincidunt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nibh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Orci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varius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natoque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penatibus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et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magnis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dis parturient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montes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nascetur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ridiculus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mus.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enim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Vivamus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congue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nunc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posuere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rutrum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quis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justo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Phasellus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bibendum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vehicula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id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commodo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purus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Proin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lectus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in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lacinia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convallis. </a:t>
            </a:r>
            <a:endParaRPr lang="en-US" sz="1600" b="1" spc="200" baseline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49" r="42496"/>
          <a:stretch/>
        </p:blipFill>
        <p:spPr>
          <a:xfrm>
            <a:off x="1" y="-122440"/>
            <a:ext cx="1548203" cy="11874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print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49" r="42496"/>
          <a:stretch/>
        </p:blipFill>
        <p:spPr>
          <a:xfrm rot="10800000">
            <a:off x="7595797" y="3681861"/>
            <a:ext cx="1548203" cy="1187447"/>
          </a:xfrm>
          <a:prstGeom prst="rect">
            <a:avLst/>
          </a:prstGeom>
        </p:spPr>
      </p:pic>
      <p:pic>
        <p:nvPicPr>
          <p:cNvPr id="12" name="Picture 11" descr="A drawing of a face&#10;&#10;Description automatically generated">
            <a:extLst>
              <a:ext uri="{FF2B5EF4-FFF2-40B4-BE49-F238E27FC236}">
                <a16:creationId xmlns:a16="http://schemas.microsoft.com/office/drawing/2014/main" id="{9A30A9BE-34E5-40D2-B8E7-8997F94C0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110" y="274191"/>
            <a:ext cx="741575" cy="74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0667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24" userDrawn="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431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096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6327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0C655499-4098-C74E-9388-F7C9DED2B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519" t="34130" r="14879" b="43514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58D9E840-8635-B649-B0A9-27845B5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B68AAC6-C90C-454A-80A7-34792F69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0902" y="1363466"/>
            <a:ext cx="5262197" cy="670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E0571616-C84B-0444-8871-EB97350B0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902" y="2253578"/>
            <a:ext cx="5262197" cy="1637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2143670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05293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96232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9145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5915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31051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905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2259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755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623399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90632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62581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205899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362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32379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1086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9642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6680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0C655499-4098-C74E-9388-F7C9DED2B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519" t="34130" r="14879" b="43514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58D9E840-8635-B649-B0A9-27845B5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B68AAC6-C90C-454A-80A7-34792F69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0902" y="1363466"/>
            <a:ext cx="5262197" cy="670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E0571616-C84B-0444-8871-EB97350B0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902" y="2253578"/>
            <a:ext cx="5262197" cy="1637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86265687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1234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91396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0C655499-4098-C74E-9388-F7C9DED2B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519" t="34130" r="14879" b="43514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58D9E840-8635-B649-B0A9-27845B5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B68AAC6-C90C-454A-80A7-34792F69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0902" y="1363466"/>
            <a:ext cx="5262197" cy="670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E0571616-C84B-0444-8871-EB97350B0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902" y="2253578"/>
            <a:ext cx="5262197" cy="1637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6431281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413226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993754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958930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- EPAM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80955" y="1803228"/>
            <a:ext cx="5582093" cy="1220182"/>
          </a:xfrm>
          <a:ln w="6350">
            <a:solidFill>
              <a:schemeClr val="bg1"/>
            </a:solidFill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380"/>
              </a:spcBef>
              <a:spcAft>
                <a:spcPts val="300"/>
              </a:spcAft>
              <a:defRPr sz="1600" b="1" spc="200" baseline="0">
                <a:latin typeface="+mn-lt"/>
              </a:defRPr>
            </a:lvl1pPr>
          </a:lstStyle>
          <a:p>
            <a:r>
              <a:rPr lang="en-US"/>
              <a:t>Please add BREAKER SLIDE TITLE HERE</a:t>
            </a:r>
            <a:br>
              <a:rPr lang="en-US"/>
            </a:br>
            <a:r>
              <a:rPr lang="en-US"/>
              <a:t>Please add SECOND LINE OF TITLE HERE</a:t>
            </a:r>
          </a:p>
        </p:txBody>
      </p:sp>
    </p:spTree>
    <p:extLst>
      <p:ext uri="{BB962C8B-B14F-4D97-AF65-F5344CB8AC3E}">
        <p14:creationId xmlns:p14="http://schemas.microsoft.com/office/powerpoint/2010/main" val="186087586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2628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079500"/>
            <a:ext cx="3986212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60545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8429625" cy="30543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89" y="1079500"/>
            <a:ext cx="8429625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502466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98369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3986211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82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09659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90" y="1422400"/>
            <a:ext cx="3986212" cy="30543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720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10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092491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10973" y="1092491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one title here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57188" y="4120134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357188" y="1698020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357188" y="2303549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357188" y="2909078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357188" y="3514607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189" indent="0">
              <a:buNone/>
              <a:defRPr>
                <a:latin typeface="+mj-lt"/>
              </a:defRPr>
            </a:lvl2pPr>
            <a:lvl3pPr marL="914377" indent="0">
              <a:buNone/>
              <a:defRPr>
                <a:latin typeface="+mj-lt"/>
              </a:defRPr>
            </a:lvl3pPr>
            <a:lvl4pPr marL="1371566" indent="0">
              <a:buNone/>
              <a:defRPr>
                <a:latin typeface="+mj-lt"/>
              </a:defRPr>
            </a:lvl4pPr>
            <a:lvl5pPr marL="1828754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710973" y="1697608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TWO title here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10973" y="2302725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THREE title here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710973" y="2907842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…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22" hasCustomPrompt="1"/>
          </p:nvPr>
        </p:nvSpPr>
        <p:spPr>
          <a:xfrm>
            <a:off x="710973" y="3512959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And delete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710973" y="4118077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498" indent="-28574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The extras</a:t>
            </a:r>
          </a:p>
        </p:txBody>
      </p:sp>
    </p:spTree>
    <p:extLst>
      <p:ext uri="{BB962C8B-B14F-4D97-AF65-F5344CB8AC3E}">
        <p14:creationId xmlns:p14="http://schemas.microsoft.com/office/powerpoint/2010/main" val="6746547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EPAM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hat, game&#10;&#10;Description automatically generated">
            <a:extLst>
              <a:ext uri="{FF2B5EF4-FFF2-40B4-BE49-F238E27FC236}">
                <a16:creationId xmlns:a16="http://schemas.microsoft.com/office/drawing/2014/main" id="{BD953EFF-48D8-4A1C-A84F-85E07ADCC3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" t="2380" r="57010" b="4999"/>
          <a:stretch/>
        </p:blipFill>
        <p:spPr>
          <a:xfrm flipV="1"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780954" y="2098360"/>
            <a:ext cx="5582093" cy="587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32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189" indent="0">
              <a:buNone/>
              <a:defRPr sz="1600">
                <a:latin typeface="+mj-lt"/>
              </a:defRPr>
            </a:lvl2pPr>
            <a:lvl3pPr marL="914377" indent="0">
              <a:buNone/>
              <a:defRPr sz="1600">
                <a:latin typeface="+mj-lt"/>
              </a:defRPr>
            </a:lvl3pPr>
            <a:lvl4pPr marL="1371566" indent="0">
              <a:buNone/>
              <a:defRPr sz="1600">
                <a:latin typeface="+mj-lt"/>
              </a:defRPr>
            </a:lvl4pPr>
            <a:lvl5pPr marL="1828754" indent="0">
              <a:buNone/>
              <a:defRPr sz="1600">
                <a:latin typeface="+mj-lt"/>
              </a:defRPr>
            </a:lvl5pPr>
          </a:lstStyle>
          <a:p>
            <a:pPr algn="ctr">
              <a:lnSpc>
                <a:spcPts val="2400"/>
              </a:lnSpc>
            </a:pPr>
            <a:r>
              <a:rPr lang="en-US" sz="1600" baseline="0">
                <a:solidFill>
                  <a:schemeClr val="bg1"/>
                </a:solidFill>
                <a:latin typeface="+mj-lt"/>
              </a:rPr>
              <a:t>Please add call out or quote here</a:t>
            </a:r>
            <a:br>
              <a:rPr lang="en-US" sz="1600" baseline="0">
                <a:solidFill>
                  <a:schemeClr val="bg1"/>
                </a:solidFill>
                <a:latin typeface="+mj-lt"/>
              </a:rPr>
            </a:br>
            <a:r>
              <a:rPr lang="en-US" sz="1600" baseline="0">
                <a:solidFill>
                  <a:schemeClr val="bg1"/>
                </a:solidFill>
                <a:latin typeface="+mj-lt"/>
              </a:rPr>
              <a:t>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Sed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gravida,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dapibus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porttitor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tincidunt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nibh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Orci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varius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natoque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penatibus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et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magnis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dis parturient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montes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nascetur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ridiculus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mus.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enim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Vivamus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congue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nunc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posuere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rutrum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quis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justo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Phasellus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bibendum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vehicula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id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commodo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purus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Proin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lectus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in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lacinia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convallis. </a:t>
            </a:r>
            <a:endParaRPr lang="en-US" sz="1600" b="1" spc="200" baseline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49" r="42496"/>
          <a:stretch/>
        </p:blipFill>
        <p:spPr>
          <a:xfrm>
            <a:off x="1" y="-122440"/>
            <a:ext cx="1548203" cy="11874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print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49" r="42496"/>
          <a:stretch/>
        </p:blipFill>
        <p:spPr>
          <a:xfrm rot="10800000">
            <a:off x="7595797" y="3681861"/>
            <a:ext cx="1548203" cy="1187447"/>
          </a:xfrm>
          <a:prstGeom prst="rect">
            <a:avLst/>
          </a:prstGeom>
        </p:spPr>
      </p:pic>
      <p:pic>
        <p:nvPicPr>
          <p:cNvPr id="12" name="Picture 11" descr="A drawing of a face&#10;&#10;Description automatically generated">
            <a:extLst>
              <a:ext uri="{FF2B5EF4-FFF2-40B4-BE49-F238E27FC236}">
                <a16:creationId xmlns:a16="http://schemas.microsoft.com/office/drawing/2014/main" id="{9A30A9BE-34E5-40D2-B8E7-8997F94C024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110" y="274191"/>
            <a:ext cx="741575" cy="74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319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2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79402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301682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0C655499-4098-C74E-9388-F7C9DED2B9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519" t="34130" r="14879" b="43514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58D9E840-8635-B649-B0A9-27845B5E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7143" y="200913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65E8E9F-CD17-F345-88FD-FE1B9BBF994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B68AAC6-C90C-454A-80A7-34792F69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0902" y="1363466"/>
            <a:ext cx="5262197" cy="670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E0571616-C84B-0444-8871-EB97350B0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902" y="2253578"/>
            <a:ext cx="5262197" cy="1637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145077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8429625" cy="3397250"/>
          </a:xfrm>
        </p:spPr>
        <p:txBody>
          <a:bodyPr/>
          <a:lstStyle>
            <a:lvl1pPr marL="171446" marR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marL="171446" marR="0" lvl="0" indent="-171446" algn="l" defTabSz="914377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sz="1100">
                <a:latin typeface="+mj-lt"/>
              </a:rPr>
              <a:t>In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consectetur</a:t>
            </a:r>
            <a:r>
              <a:rPr lang="en-US" sz="1100">
                <a:latin typeface="+mj-lt"/>
              </a:rPr>
              <a:t>. In dolor ipsum, gravida et </a:t>
            </a:r>
            <a:r>
              <a:rPr lang="en-US" sz="1100" err="1">
                <a:latin typeface="+mj-lt"/>
              </a:rPr>
              <a:t>sagittis</a:t>
            </a:r>
            <a:r>
              <a:rPr lang="en-US" sz="1100">
                <a:latin typeface="+mj-lt"/>
              </a:rPr>
              <a:t> id, </a:t>
            </a:r>
            <a:r>
              <a:rPr lang="en-US" sz="1100" err="1">
                <a:latin typeface="+mj-lt"/>
              </a:rPr>
              <a:t>sollicitudin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nisl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tempus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. Nam in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metus</a:t>
            </a:r>
            <a:r>
              <a:rPr lang="en-US" sz="1100">
                <a:latin typeface="+mj-lt"/>
              </a:rPr>
              <a:t>, ac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purus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Praesent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consequat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lectus</a:t>
            </a:r>
            <a:r>
              <a:rPr lang="en-US" sz="1100">
                <a:latin typeface="+mj-lt"/>
              </a:rPr>
              <a:t> sit </a:t>
            </a:r>
            <a:r>
              <a:rPr lang="en-US" sz="1100" err="1">
                <a:latin typeface="+mj-lt"/>
              </a:rPr>
              <a:t>amet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pharetra,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venenatis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lacinia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erat</a:t>
            </a:r>
            <a:r>
              <a:rPr lang="en-US" sz="1100">
                <a:latin typeface="+mj-lt"/>
              </a:rPr>
              <a:t> libero.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lorem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commodo</a:t>
            </a:r>
            <a:r>
              <a:rPr lang="en-US" sz="1100">
                <a:latin typeface="+mj-lt"/>
              </a:rPr>
              <a:t> vitae ex at, pharetra convallis </a:t>
            </a:r>
            <a:r>
              <a:rPr lang="en-US" sz="1100" err="1">
                <a:latin typeface="+mj-lt"/>
              </a:rPr>
              <a:t>nunc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vehicula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mauris</a:t>
            </a:r>
            <a:r>
              <a:rPr lang="en-US" sz="1100">
                <a:latin typeface="+mj-lt"/>
              </a:rPr>
              <a:t> ligula. </a:t>
            </a:r>
            <a:r>
              <a:rPr lang="en-US" sz="1100" err="1">
                <a:latin typeface="+mj-lt"/>
              </a:rPr>
              <a:t>Suspendisse</a:t>
            </a:r>
            <a:r>
              <a:rPr lang="en-US" sz="1100">
                <a:latin typeface="+mj-lt"/>
              </a:rPr>
              <a:t> in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congue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odio</a:t>
            </a:r>
            <a:r>
              <a:rPr lang="en-US" sz="1100">
                <a:latin typeface="+mj-lt"/>
              </a:rPr>
              <a:t> pharetra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. Nam </a:t>
            </a:r>
            <a:r>
              <a:rPr lang="en-US" sz="1100" err="1">
                <a:latin typeface="+mj-lt"/>
              </a:rPr>
              <a:t>vel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auctor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justo</a:t>
            </a:r>
            <a:r>
              <a:rPr lang="en-US" sz="1100">
                <a:latin typeface="+mj-lt"/>
              </a:rPr>
              <a:t>, vitae </a:t>
            </a:r>
            <a:r>
              <a:rPr lang="en-US" sz="1100" err="1">
                <a:latin typeface="+mj-lt"/>
              </a:rPr>
              <a:t>hendrerit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orci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Duis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sapien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bibendum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tellus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pellentesque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massa</a:t>
            </a:r>
            <a:r>
              <a:rPr lang="en-US" sz="1100">
                <a:latin typeface="+mj-lt"/>
              </a:rPr>
              <a:t>. </a:t>
            </a:r>
            <a:r>
              <a:rPr lang="en-US" sz="1100" err="1">
                <a:latin typeface="+mj-lt"/>
              </a:rPr>
              <a:t>Nulla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feugiat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turpis</a:t>
            </a:r>
            <a:r>
              <a:rPr lang="en-US" sz="1100">
                <a:latin typeface="+mj-lt"/>
              </a:rPr>
              <a:t> et </a:t>
            </a:r>
            <a:r>
              <a:rPr lang="en-US" sz="1100" err="1">
                <a:latin typeface="+mj-lt"/>
              </a:rPr>
              <a:t>posuere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viverra</a:t>
            </a:r>
            <a:r>
              <a:rPr lang="en-US" sz="1100">
                <a:latin typeface="+mj-lt"/>
              </a:rPr>
              <a:t>, ipsum </a:t>
            </a:r>
            <a:r>
              <a:rPr lang="en-US" sz="1100" err="1">
                <a:latin typeface="+mj-lt"/>
              </a:rPr>
              <a:t>sem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tincidunt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est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finibus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tempor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ante semper diam. </a:t>
            </a:r>
            <a:r>
              <a:rPr lang="en-US" sz="1100" err="1">
                <a:latin typeface="+mj-lt"/>
              </a:rPr>
              <a:t>Nullam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quis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neque</a:t>
            </a:r>
            <a:r>
              <a:rPr lang="en-US" sz="1100">
                <a:latin typeface="+mj-lt"/>
              </a:rPr>
              <a:t>, </a:t>
            </a:r>
            <a:r>
              <a:rPr lang="en-US" sz="1100" err="1">
                <a:latin typeface="+mj-lt"/>
              </a:rPr>
              <a:t>nec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sem. </a:t>
            </a:r>
            <a:r>
              <a:rPr lang="en-US" sz="1100" err="1">
                <a:latin typeface="+mj-lt"/>
              </a:rPr>
              <a:t>Morbi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egestas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iaculis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. In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tortor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elit</a:t>
            </a:r>
            <a:r>
              <a:rPr lang="en-US" sz="1100">
                <a:latin typeface="+mj-lt"/>
              </a:rPr>
              <a:t>, non </a:t>
            </a:r>
            <a:r>
              <a:rPr lang="en-US" sz="1100" err="1">
                <a:latin typeface="+mj-lt"/>
              </a:rPr>
              <a:t>euismod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eros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accumsan</a:t>
            </a:r>
            <a:r>
              <a:rPr lang="en-US" sz="1100">
                <a:latin typeface="+mj-lt"/>
              </a:rPr>
              <a:t> ac. </a:t>
            </a:r>
            <a:r>
              <a:rPr lang="en-US" sz="1100" err="1">
                <a:latin typeface="+mj-lt"/>
              </a:rPr>
              <a:t>Sed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ultrices</a:t>
            </a:r>
            <a:r>
              <a:rPr lang="en-US" sz="1100">
                <a:latin typeface="+mj-lt"/>
              </a:rPr>
              <a:t> mi lorem, </a:t>
            </a:r>
            <a:r>
              <a:rPr lang="en-US" sz="1100" err="1">
                <a:latin typeface="+mj-lt"/>
              </a:rPr>
              <a:t>ut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dignissim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nibh</a:t>
            </a:r>
            <a:r>
              <a:rPr lang="en-US" sz="1100">
                <a:latin typeface="+mj-lt"/>
              </a:rPr>
              <a:t> </a:t>
            </a:r>
            <a:r>
              <a:rPr lang="en-US" sz="1100" err="1">
                <a:latin typeface="+mj-lt"/>
              </a:rPr>
              <a:t>facilisis</a:t>
            </a:r>
            <a:r>
              <a:rPr lang="en-US" sz="1100">
                <a:latin typeface="+mj-lt"/>
              </a:rPr>
              <a:t> vel.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468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90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600" y="1422400"/>
            <a:ext cx="3993357" cy="3054350"/>
          </a:xfrm>
        </p:spPr>
        <p:txBody>
          <a:bodyPr/>
          <a:lstStyle>
            <a:lvl1pPr marL="171446" indent="-171446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8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2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10" y="716437"/>
            <a:ext cx="8555183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7444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56.xml"/><Relationship Id="rId3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51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5" Type="http://schemas.openxmlformats.org/officeDocument/2006/relationships/slideLayout" Target="../slideLayouts/slideLayout55.xml"/><Relationship Id="rId33" Type="http://schemas.openxmlformats.org/officeDocument/2006/relationships/slideLayout" Target="../slideLayouts/slideLayout63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50.xml"/><Relationship Id="rId29" Type="http://schemas.openxmlformats.org/officeDocument/2006/relationships/slideLayout" Target="../slideLayouts/slideLayout59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54.xml"/><Relationship Id="rId32" Type="http://schemas.openxmlformats.org/officeDocument/2006/relationships/slideLayout" Target="../slideLayouts/slideLayout62.xml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53.xml"/><Relationship Id="rId28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31" Type="http://schemas.openxmlformats.org/officeDocument/2006/relationships/slideLayout" Target="../slideLayouts/slideLayout61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52.xml"/><Relationship Id="rId27" Type="http://schemas.openxmlformats.org/officeDocument/2006/relationships/slideLayout" Target="../slideLayouts/slideLayout57.xml"/><Relationship Id="rId30" Type="http://schemas.openxmlformats.org/officeDocument/2006/relationships/slideLayout" Target="../slideLayouts/slideLayout60.xml"/><Relationship Id="rId35" Type="http://schemas.openxmlformats.org/officeDocument/2006/relationships/image" Target="../media/image6.png"/><Relationship Id="rId8" Type="http://schemas.openxmlformats.org/officeDocument/2006/relationships/slideLayout" Target="../slideLayouts/slideLayout3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4.xml"/><Relationship Id="rId4" Type="http://schemas.openxmlformats.org/officeDocument/2006/relationships/image" Target="../media/image1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game&#10;&#10;Description automatically generated">
            <a:extLst>
              <a:ext uri="{FF2B5EF4-FFF2-40B4-BE49-F238E27FC236}">
                <a16:creationId xmlns:a16="http://schemas.microsoft.com/office/drawing/2014/main" id="{DC2ADDEC-9847-43A6-A46F-94D42E2A53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1" r="489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31467" y="1412416"/>
            <a:ext cx="4315968" cy="14219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add title here</a:t>
            </a:r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625597" y="3843769"/>
            <a:ext cx="1945327" cy="39945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182880" tIns="91440" rIns="182880" bIns="0" rtlCol="0" anchor="ctr" anchorCtr="0"/>
          <a:lstStyle>
            <a:lvl1pPr algn="l">
              <a:defRPr sz="1200" b="1" cap="all" baseline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3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695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  <p:sldLayoutId id="2147483818" r:id="rId20"/>
    <p:sldLayoutId id="2147483819" r:id="rId21"/>
    <p:sldLayoutId id="2147483820" r:id="rId22"/>
    <p:sldLayoutId id="2147483821" r:id="rId23"/>
    <p:sldLayoutId id="2147483822" r:id="rId24"/>
    <p:sldLayoutId id="2147483823" r:id="rId25"/>
    <p:sldLayoutId id="2147483824" r:id="rId26"/>
    <p:sldLayoutId id="2147483825" r:id="rId27"/>
    <p:sldLayoutId id="2147483826" r:id="rId28"/>
    <p:sldLayoutId id="2147483827" r:id="rId29"/>
    <p:sldLayoutId id="2147483828" r:id="rId30"/>
  </p:sldLayoutIdLst>
  <p:hf hdr="0" ftr="0" dt="0"/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4800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None/>
        <a:defRPr sz="1600" b="1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342891" indent="0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indent="0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indent="0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indent="0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4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826639"/>
            <a:ext cx="9144000" cy="316862"/>
          </a:xfrm>
          <a:prstGeom prst="rect">
            <a:avLst/>
          </a:prstGeom>
          <a:solidFill>
            <a:srgbClr val="20564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65" y="1079500"/>
            <a:ext cx="8426449" cy="3397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lacus lorem </a:t>
            </a:r>
            <a:r>
              <a:rPr lang="en-US" dirty="0" err="1"/>
              <a:t>placerat</a:t>
            </a:r>
            <a:r>
              <a:rPr lang="en-US" dirty="0"/>
              <a:t> libero,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Nunc lacus </a:t>
            </a:r>
            <a:r>
              <a:rPr lang="en-US" dirty="0" err="1"/>
              <a:t>mauris</a:t>
            </a:r>
            <a:r>
              <a:rPr lang="en-US" dirty="0"/>
              <a:t>, </a:t>
            </a:r>
            <a:r>
              <a:rPr lang="en-US" dirty="0" err="1"/>
              <a:t>sagittis</a:t>
            </a:r>
            <a:r>
              <a:rPr lang="en-US" dirty="0"/>
              <a:t> in </a:t>
            </a:r>
            <a:r>
              <a:rPr lang="en-US" dirty="0" err="1"/>
              <a:t>tortor</a:t>
            </a:r>
            <a:r>
              <a:rPr lang="en-US" dirty="0"/>
              <a:t> a,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 err="1"/>
              <a:t>Nullam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ligula </a:t>
            </a:r>
            <a:r>
              <a:rPr lang="en-US" dirty="0" err="1"/>
              <a:t>feugiat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non,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vitae </a:t>
            </a:r>
            <a:r>
              <a:rPr lang="en-US" dirty="0" err="1"/>
              <a:t>commodo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nisi at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semper, </a:t>
            </a:r>
            <a:r>
              <a:rPr lang="en-US" dirty="0" err="1"/>
              <a:t>tincidunt</a:t>
            </a:r>
            <a:r>
              <a:rPr lang="en-US" dirty="0"/>
              <a:t> dolor a,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ipsum dolor,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at nisi et,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Second</a:t>
            </a:r>
          </a:p>
          <a:p>
            <a:pPr lvl="2"/>
            <a:r>
              <a:rPr lang="en-US" dirty="0"/>
              <a:t>third</a:t>
            </a:r>
          </a:p>
          <a:p>
            <a:pPr lvl="3"/>
            <a:r>
              <a:rPr lang="en-US"/>
              <a:t>fourth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  <a:prstGeom prst="rect">
            <a:avLst/>
          </a:prstGeom>
        </p:spPr>
        <p:txBody>
          <a:bodyPr vert="horz" wrap="none" lIns="0" tIns="45720" rIns="0" bIns="45720" rtlCol="0" anchor="ctr">
            <a:noAutofit/>
          </a:bodyPr>
          <a:lstStyle/>
          <a:p>
            <a:r>
              <a:rPr lang="en-US"/>
              <a:t>Please Add Slide Headline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8E00D-81AB-8847-9E12-0981E03F6A7D}"/>
              </a:ext>
            </a:extLst>
          </p:cNvPr>
          <p:cNvSpPr txBox="1"/>
          <p:nvPr userDrawn="1"/>
        </p:nvSpPr>
        <p:spPr>
          <a:xfrm>
            <a:off x="943584" y="4877349"/>
            <a:ext cx="2422187" cy="200055"/>
          </a:xfrm>
          <a:prstGeom prst="rect">
            <a:avLst/>
          </a:prstGeom>
          <a:solidFill>
            <a:srgbClr val="205648"/>
          </a:solidFill>
        </p:spPr>
        <p:txBody>
          <a:bodyPr wrap="square" rtlCol="0">
            <a:spAutoFit/>
          </a:bodyPr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dirty="0">
                <a:solidFill>
                  <a:schemeClr val="bg1"/>
                </a:solidFill>
                <a:latin typeface="+mj-lt"/>
              </a:rPr>
              <a:t>More</a:t>
            </a:r>
            <a:r>
              <a:rPr lang="en-US" sz="700" baseline="0" dirty="0">
                <a:solidFill>
                  <a:schemeClr val="bg1"/>
                </a:solidFill>
                <a:latin typeface="+mj-lt"/>
              </a:rPr>
              <a:t> than Java</a:t>
            </a:r>
            <a:r>
              <a:rPr lang="en-US" sz="700" dirty="0">
                <a:solidFill>
                  <a:schemeClr val="bg1"/>
                </a:solidFill>
                <a:latin typeface="+mj-lt"/>
              </a:rPr>
              <a:t> Community</a:t>
            </a:r>
            <a:endParaRPr lang="en-US" sz="700" dirty="0">
              <a:latin typeface="+mj-lt"/>
            </a:endParaRP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9546375-6E50-0849-AD9E-E36BAE96D7AE}"/>
              </a:ext>
            </a:extLst>
          </p:cNvPr>
          <p:cNvPicPr>
            <a:picLocks noChangeAspect="1"/>
          </p:cNvPicPr>
          <p:nvPr userDrawn="1"/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65" y="4554759"/>
            <a:ext cx="543818" cy="54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52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3" r:id="rId2"/>
    <p:sldLayoutId id="2147483681" r:id="rId3"/>
    <p:sldLayoutId id="2147483682" r:id="rId4"/>
    <p:sldLayoutId id="2147483685" r:id="rId5"/>
    <p:sldLayoutId id="2147483686" r:id="rId6"/>
    <p:sldLayoutId id="2147483687" r:id="rId7"/>
    <p:sldLayoutId id="2147483694" r:id="rId8"/>
    <p:sldLayoutId id="2147483690" r:id="rId9"/>
    <p:sldLayoutId id="2147483691" r:id="rId10"/>
    <p:sldLayoutId id="2147483708" r:id="rId11"/>
    <p:sldLayoutId id="2147483830" r:id="rId12"/>
    <p:sldLayoutId id="2147483831" r:id="rId13"/>
    <p:sldLayoutId id="2147483832" r:id="rId14"/>
    <p:sldLayoutId id="2147483837" r:id="rId15"/>
    <p:sldLayoutId id="2147483838" r:id="rId16"/>
    <p:sldLayoutId id="2147483839" r:id="rId17"/>
    <p:sldLayoutId id="2147483840" r:id="rId18"/>
    <p:sldLayoutId id="2147483841" r:id="rId19"/>
    <p:sldLayoutId id="2147483842" r:id="rId20"/>
    <p:sldLayoutId id="2147483843" r:id="rId21"/>
    <p:sldLayoutId id="2147483844" r:id="rId22"/>
    <p:sldLayoutId id="2147483847" r:id="rId23"/>
    <p:sldLayoutId id="2147483848" r:id="rId24"/>
    <p:sldLayoutId id="2147483849" r:id="rId25"/>
    <p:sldLayoutId id="2147483851" r:id="rId26"/>
    <p:sldLayoutId id="2147483893" r:id="rId27"/>
    <p:sldLayoutId id="2147483888" r:id="rId28"/>
    <p:sldLayoutId id="2147483891" r:id="rId29"/>
    <p:sldLayoutId id="2147483906" r:id="rId30"/>
    <p:sldLayoutId id="2147483907" r:id="rId31"/>
    <p:sldLayoutId id="2147483908" r:id="rId32"/>
    <p:sldLayoutId id="2147483909" r:id="rId33"/>
  </p:sldLayoutIdLst>
  <p:hf hdr="0" ft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2000" kern="1200" cap="none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914377" rtl="0" eaLnBrk="1" latinLnBrk="0" hangingPunct="1">
        <a:lnSpc>
          <a:spcPts val="1600"/>
        </a:lnSpc>
        <a:spcBef>
          <a:spcPts val="264"/>
        </a:spcBef>
        <a:spcAft>
          <a:spcPts val="300"/>
        </a:spcAft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35" indent="-171446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5824" indent="-171446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09" indent="-28574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indent="0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 userDrawn="1">
          <p15:clr>
            <a:srgbClr val="F26B43"/>
          </p15:clr>
        </p15:guide>
        <p15:guide id="2" orient="horz" pos="338" userDrawn="1">
          <p15:clr>
            <a:srgbClr val="F26B43"/>
          </p15:clr>
        </p15:guide>
        <p15:guide id="3" orient="horz" pos="680" userDrawn="1">
          <p15:clr>
            <a:srgbClr val="F26B43"/>
          </p15:clr>
        </p15:guide>
        <p15:guide id="4" orient="horz" pos="2820" userDrawn="1">
          <p15:clr>
            <a:srgbClr val="F26B43"/>
          </p15:clr>
        </p15:guide>
        <p15:guide id="5" pos="227" userDrawn="1">
          <p15:clr>
            <a:srgbClr val="F26B43"/>
          </p15:clr>
        </p15:guide>
        <p15:guide id="6" pos="5535" userDrawn="1">
          <p15:clr>
            <a:srgbClr val="F26B43"/>
          </p15:clr>
        </p15:guide>
        <p15:guide id="7" orient="horz" pos="896" userDrawn="1">
          <p15:clr>
            <a:srgbClr val="F26B43"/>
          </p15:clr>
        </p15:guide>
        <p15:guide id="8" pos="2736" userDrawn="1">
          <p15:clr>
            <a:srgbClr val="F26B43"/>
          </p15:clr>
        </p15:guide>
        <p15:guide id="9" pos="3024" userDrawn="1">
          <p15:clr>
            <a:srgbClr val="F26B43"/>
          </p15:clr>
        </p15:guide>
        <p15:guide id="10" orient="horz" pos="3036" userDrawn="1">
          <p15:clr>
            <a:srgbClr val="F26B43"/>
          </p15:clr>
        </p15:guide>
        <p15:guide id="11" orient="horz" pos="3084" userDrawn="1">
          <p15:clr>
            <a:srgbClr val="F26B43"/>
          </p15:clr>
        </p15:guide>
        <p15:guide id="12" orient="horz" pos="31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80955" y="1803228"/>
            <a:ext cx="5582093" cy="122018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endParaRPr lang="en-US" sz="4400" b="1" spc="20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 descr="A picture containing hat, game&#10;&#10;Description automatically generated">
            <a:extLst>
              <a:ext uri="{FF2B5EF4-FFF2-40B4-BE49-F238E27FC236}">
                <a16:creationId xmlns:a16="http://schemas.microsoft.com/office/drawing/2014/main" id="{2C5B0B48-B37C-4323-A068-B424E776EA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36"/>
          <a:stretch/>
        </p:blipFill>
        <p:spPr>
          <a:xfrm>
            <a:off x="-1" y="-2"/>
            <a:ext cx="9144001" cy="51435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DD5504-CE14-4884-9504-B65CDC81ADD3}"/>
              </a:ext>
            </a:extLst>
          </p:cNvPr>
          <p:cNvSpPr txBox="1"/>
          <p:nvPr userDrawn="1"/>
        </p:nvSpPr>
        <p:spPr>
          <a:xfrm>
            <a:off x="943584" y="4877349"/>
            <a:ext cx="242218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>
                <a:solidFill>
                  <a:schemeClr val="bg1"/>
                </a:solidFill>
                <a:latin typeface="+mj-lt"/>
              </a:rPr>
              <a:t>Minsk Java Community</a:t>
            </a:r>
            <a:endParaRPr lang="en-US" sz="700">
              <a:latin typeface="+mj-lt"/>
            </a:endParaRPr>
          </a:p>
        </p:txBody>
      </p:sp>
      <p:pic>
        <p:nvPicPr>
          <p:cNvPr id="12" name="Picture 11" descr="A drawing of a face&#10;&#10;Description automatically generated">
            <a:extLst>
              <a:ext uri="{FF2B5EF4-FFF2-40B4-BE49-F238E27FC236}">
                <a16:creationId xmlns:a16="http://schemas.microsoft.com/office/drawing/2014/main" id="{F7378B8F-93E2-4185-9DC8-F226B0BD499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6" y="4554730"/>
            <a:ext cx="543818" cy="54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1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826639"/>
            <a:ext cx="9144000" cy="316862"/>
          </a:xfrm>
          <a:prstGeom prst="rect">
            <a:avLst/>
          </a:prstGeom>
          <a:solidFill>
            <a:srgbClr val="1F574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65" y="1079500"/>
            <a:ext cx="8426449" cy="3397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lvl="1"/>
            <a:r>
              <a:rPr lang="en-US"/>
              <a:t>Second</a:t>
            </a:r>
          </a:p>
          <a:p>
            <a:pPr lvl="2"/>
            <a:r>
              <a:rPr lang="en-US"/>
              <a:t>third</a:t>
            </a:r>
          </a:p>
          <a:p>
            <a:pPr lvl="3"/>
            <a:r>
              <a:rPr lang="en-US"/>
              <a:t>fourth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60365" y="228600"/>
            <a:ext cx="8426449" cy="301752"/>
          </a:xfrm>
          <a:prstGeom prst="rect">
            <a:avLst/>
          </a:prstGeom>
        </p:spPr>
        <p:txBody>
          <a:bodyPr vert="horz" wrap="none" lIns="0" tIns="45720" rIns="0" bIns="45720" rtlCol="0" anchor="ctr">
            <a:noAutofit/>
          </a:bodyPr>
          <a:lstStyle/>
          <a:p>
            <a:r>
              <a:rPr lang="en-US"/>
              <a:t>Please Add Slide Headline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8E00D-81AB-8847-9E12-0981E03F6A7D}"/>
              </a:ext>
            </a:extLst>
          </p:cNvPr>
          <p:cNvSpPr txBox="1"/>
          <p:nvPr userDrawn="1"/>
        </p:nvSpPr>
        <p:spPr>
          <a:xfrm>
            <a:off x="943584" y="4877349"/>
            <a:ext cx="2422187" cy="200055"/>
          </a:xfrm>
          <a:prstGeom prst="rect">
            <a:avLst/>
          </a:prstGeom>
          <a:solidFill>
            <a:srgbClr val="205649"/>
          </a:solidFill>
        </p:spPr>
        <p:txBody>
          <a:bodyPr wrap="square" rtlCol="0">
            <a:spAutoFit/>
          </a:bodyPr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>
                <a:solidFill>
                  <a:schemeClr val="bg1"/>
                </a:solidFill>
                <a:latin typeface="+mj-lt"/>
              </a:rPr>
              <a:t>Minsk Java Community</a:t>
            </a:r>
            <a:endParaRPr lang="en-US" sz="700">
              <a:latin typeface="+mj-lt"/>
            </a:endParaRP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883CC1-2DE9-2541-A62D-006C92E77E48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66" y="4554730"/>
            <a:ext cx="543818" cy="54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25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2000" kern="1200" cap="none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914377" rtl="0" eaLnBrk="1" latinLnBrk="0" hangingPunct="1">
        <a:lnSpc>
          <a:spcPts val="1600"/>
        </a:lnSpc>
        <a:spcBef>
          <a:spcPts val="264"/>
        </a:spcBef>
        <a:spcAft>
          <a:spcPts val="300"/>
        </a:spcAft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35" indent="-171446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5824" indent="-171446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09" indent="-28574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indent="0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>
          <p15:clr>
            <a:srgbClr val="F26B43"/>
          </p15:clr>
        </p15:guide>
        <p15:guide id="2" orient="horz" pos="338">
          <p15:clr>
            <a:srgbClr val="F26B43"/>
          </p15:clr>
        </p15:guide>
        <p15:guide id="3" orient="horz" pos="680">
          <p15:clr>
            <a:srgbClr val="F26B43"/>
          </p15:clr>
        </p15:guide>
        <p15:guide id="4" orient="horz" pos="2820">
          <p15:clr>
            <a:srgbClr val="F26B43"/>
          </p15:clr>
        </p15:guide>
        <p15:guide id="5" pos="227">
          <p15:clr>
            <a:srgbClr val="F26B43"/>
          </p15:clr>
        </p15:guide>
        <p15:guide id="6" pos="5535">
          <p15:clr>
            <a:srgbClr val="F26B43"/>
          </p15:clr>
        </p15:guide>
        <p15:guide id="7" orient="horz" pos="896">
          <p15:clr>
            <a:srgbClr val="F26B43"/>
          </p15:clr>
        </p15:guide>
        <p15:guide id="8" pos="2736">
          <p15:clr>
            <a:srgbClr val="F26B43"/>
          </p15:clr>
        </p15:guide>
        <p15:guide id="9" pos="3024">
          <p15:clr>
            <a:srgbClr val="F26B43"/>
          </p15:clr>
        </p15:guide>
        <p15:guide id="10" orient="horz" pos="3036">
          <p15:clr>
            <a:srgbClr val="F26B43"/>
          </p15:clr>
        </p15:guide>
        <p15:guide id="11" orient="horz" pos="3084">
          <p15:clr>
            <a:srgbClr val="F26B43"/>
          </p15:clr>
        </p15:guide>
        <p15:guide id="12" orient="horz" pos="31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ugenp/tutorials/tree/master/core-java-modules/core-java-8-datetime" TargetMode="External"/><Relationship Id="rId2" Type="http://schemas.openxmlformats.org/officeDocument/2006/relationships/hyperlink" Target="https://docs.oracle.com/en/java/javase/17/docs/api/java.base/java/time/package-summary.html" TargetMode="External"/><Relationship Id="rId1" Type="http://schemas.openxmlformats.org/officeDocument/2006/relationships/slideLayout" Target="../slideLayouts/slideLayout42.xml"/><Relationship Id="rId5" Type="http://schemas.openxmlformats.org/officeDocument/2006/relationships/hyperlink" Target="https://en.wikipedia.org/wiki/Unix_time" TargetMode="External"/><Relationship Id="rId4" Type="http://schemas.openxmlformats.org/officeDocument/2006/relationships/hyperlink" Target="https://en.wikipedia.org/wiki/Coordinated_Universal_Time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7.xml"/><Relationship Id="rId5" Type="http://schemas.openxmlformats.org/officeDocument/2006/relationships/image" Target="../media/image15.png"/><Relationship Id="rId4" Type="http://schemas.openxmlformats.org/officeDocument/2006/relationships/image" Target="https://upload.wikimedia.org/wikipedia/commons/8/88/World_Time_Zones_Map.pn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CF97D5C-DE25-C748-B98F-EC11F1AC006D}"/>
              </a:ext>
            </a:extLst>
          </p:cNvPr>
          <p:cNvGrpSpPr/>
          <p:nvPr/>
        </p:nvGrpSpPr>
        <p:grpSpPr>
          <a:xfrm>
            <a:off x="4906207" y="-32657"/>
            <a:ext cx="815863" cy="958131"/>
            <a:chOff x="6541609" y="0"/>
            <a:chExt cx="1087817" cy="1277508"/>
          </a:xfrm>
        </p:grpSpPr>
        <p:sp>
          <p:nvSpPr>
            <p:cNvPr id="9" name="Овал 9">
              <a:extLst>
                <a:ext uri="{FF2B5EF4-FFF2-40B4-BE49-F238E27FC236}">
                  <a16:creationId xmlns:a16="http://schemas.microsoft.com/office/drawing/2014/main" id="{5123A35A-1868-144F-BC40-5D64BAA5A806}"/>
                </a:ext>
              </a:extLst>
            </p:cNvPr>
            <p:cNvSpPr/>
            <p:nvPr/>
          </p:nvSpPr>
          <p:spPr>
            <a:xfrm>
              <a:off x="6541609" y="189691"/>
              <a:ext cx="1087817" cy="1087817"/>
            </a:xfrm>
            <a:prstGeom prst="ellipse">
              <a:avLst/>
            </a:prstGeom>
            <a:solidFill>
              <a:srgbClr val="57A9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13"/>
            </a:p>
          </p:txBody>
        </p:sp>
        <p:pic>
          <p:nvPicPr>
            <p:cNvPr id="10" name="Content Placeholder 10">
              <a:extLst>
                <a:ext uri="{FF2B5EF4-FFF2-40B4-BE49-F238E27FC236}">
                  <a16:creationId xmlns:a16="http://schemas.microsoft.com/office/drawing/2014/main" id="{127A8A74-E620-0743-A8FE-B119875BE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93602" y="0"/>
              <a:ext cx="583830" cy="1059543"/>
            </a:xfrm>
            <a:prstGeom prst="rect">
              <a:avLst/>
            </a:prstGeom>
          </p:spPr>
        </p:pic>
      </p:grpSp>
      <p:sp>
        <p:nvSpPr>
          <p:cNvPr id="7" name="Title 2">
            <a:extLst>
              <a:ext uri="{FF2B5EF4-FFF2-40B4-BE49-F238E27FC236}">
                <a16:creationId xmlns:a16="http://schemas.microsoft.com/office/drawing/2014/main" id="{4D711612-069E-4444-A44D-0E2281656C8B}"/>
              </a:ext>
            </a:extLst>
          </p:cNvPr>
          <p:cNvSpPr txBox="1">
            <a:spLocks/>
          </p:cNvSpPr>
          <p:nvPr/>
        </p:nvSpPr>
        <p:spPr>
          <a:xfrm>
            <a:off x="2183417" y="1852471"/>
            <a:ext cx="5262197" cy="100999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wrap="none" lIns="91440" tIns="45720" rIns="91440" bIns="45720" rtlCol="0" anchor="ctr">
            <a:normAutofit/>
          </a:bodyPr>
          <a:lstStyle>
            <a:lvl1pPr algn="ctr" defTabSz="914377">
              <a:lnSpc>
                <a:spcPct val="100000"/>
              </a:lnSpc>
              <a:spcBef>
                <a:spcPct val="0"/>
              </a:spcBef>
              <a:buNone/>
              <a:defRPr sz="2000" b="1" cap="none" spc="100" baseline="0">
                <a:solidFill>
                  <a:schemeClr val="bg1"/>
                </a:solidFill>
                <a:ea typeface="+mj-ea"/>
                <a:cs typeface="+mj-cs"/>
              </a:defRPr>
            </a:lvl1pPr>
          </a:lstStyle>
          <a:p>
            <a:r>
              <a:rPr lang="en-US" b="1" dirty="0"/>
              <a:t>Java Date Time API</a:t>
            </a:r>
          </a:p>
        </p:txBody>
      </p:sp>
    </p:spTree>
    <p:extLst>
      <p:ext uri="{BB962C8B-B14F-4D97-AF65-F5344CB8AC3E}">
        <p14:creationId xmlns:p14="http://schemas.microsoft.com/office/powerpoint/2010/main" val="266714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92A9D-DC08-B01E-63A4-94CE13A5C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37" y="228600"/>
            <a:ext cx="8680877" cy="301752"/>
          </a:xfrm>
        </p:spPr>
        <p:txBody>
          <a:bodyPr/>
          <a:lstStyle/>
          <a:p>
            <a:r>
              <a:rPr lang="en-US" dirty="0"/>
              <a:t>Summary table</a:t>
            </a:r>
            <a:endParaRPr lang="en-LT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68D7C2F-B5D3-41EE-DB22-30CBB5633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979163"/>
              </p:ext>
            </p:extLst>
          </p:nvPr>
        </p:nvGraphicFramePr>
        <p:xfrm>
          <a:off x="105937" y="543897"/>
          <a:ext cx="8844704" cy="3995114"/>
        </p:xfrm>
        <a:graphic>
          <a:graphicData uri="http://schemas.openxmlformats.org/drawingml/2006/table">
            <a:tbl>
              <a:tblPr firstRow="1" firstCol="1" bandRow="1">
                <a:tableStyleId>{1E171933-4619-4E11-9A3F-F7608DF75F80}</a:tableStyleId>
              </a:tblPr>
              <a:tblGrid>
                <a:gridCol w="2858639">
                  <a:extLst>
                    <a:ext uri="{9D8B030D-6E8A-4147-A177-3AD203B41FA5}">
                      <a16:colId xmlns:a16="http://schemas.microsoft.com/office/drawing/2014/main" val="2278803093"/>
                    </a:ext>
                  </a:extLst>
                </a:gridCol>
                <a:gridCol w="2232826">
                  <a:extLst>
                    <a:ext uri="{9D8B030D-6E8A-4147-A177-3AD203B41FA5}">
                      <a16:colId xmlns:a16="http://schemas.microsoft.com/office/drawing/2014/main" val="1036448986"/>
                    </a:ext>
                  </a:extLst>
                </a:gridCol>
                <a:gridCol w="3753239">
                  <a:extLst>
                    <a:ext uri="{9D8B030D-6E8A-4147-A177-3AD203B41FA5}">
                      <a16:colId xmlns:a16="http://schemas.microsoft.com/office/drawing/2014/main" val="3275510210"/>
                    </a:ext>
                  </a:extLst>
                </a:gridCol>
              </a:tblGrid>
              <a:tr h="15822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Old API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/>
                        <a:t>New API (JDK 8+)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Notes (new)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3290741335"/>
                  </a:ext>
                </a:extLst>
              </a:tr>
              <a:tr h="474674">
                <a:tc>
                  <a:txBody>
                    <a:bodyPr/>
                    <a:lstStyle/>
                    <a:p>
                      <a:r>
                        <a:rPr lang="en-US" sz="1050" dirty="0" err="1"/>
                        <a:t>java.util.Calendar</a:t>
                      </a:r>
                      <a:r>
                        <a:rPr lang="en-US" sz="1050" dirty="0"/>
                        <a:t>  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java.time.ZonedDateTime</a:t>
                      </a:r>
                      <a:endParaRPr lang="en-LT" sz="1050" dirty="0"/>
                    </a:p>
                    <a:p>
                      <a:r>
                        <a:rPr lang="en-US" sz="1050" dirty="0"/>
                        <a:t> 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The most powerful class contains all information about time context.</a:t>
                      </a:r>
                      <a:endParaRPr lang="en-LT" sz="1050" dirty="0"/>
                    </a:p>
                    <a:p>
                      <a:r>
                        <a:rPr lang="en-US" sz="1050" dirty="0"/>
                        <a:t> 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1731316176"/>
                  </a:ext>
                </a:extLst>
              </a:tr>
              <a:tr h="316450">
                <a:tc>
                  <a:txBody>
                    <a:bodyPr/>
                    <a:lstStyle/>
                    <a:p>
                      <a:r>
                        <a:rPr lang="en-US" sz="1050" dirty="0"/>
                        <a:t>java.util.Date  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java.time.Instant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represents a point on the timeline (without time zone).</a:t>
                      </a:r>
                      <a:endParaRPr lang="en-LT" sz="1050"/>
                    </a:p>
                    <a:p>
                      <a:r>
                        <a:rPr lang="en-US" sz="1050"/>
                        <a:t> 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2894663033"/>
                  </a:ext>
                </a:extLst>
              </a:tr>
              <a:tr h="158225">
                <a:tc>
                  <a:txBody>
                    <a:bodyPr/>
                    <a:lstStyle/>
                    <a:p>
                      <a:r>
                        <a:rPr lang="en-US" sz="1050" dirty="0" err="1"/>
                        <a:t>java.sql.Date</a:t>
                      </a:r>
                      <a:r>
                        <a:rPr lang="en-US" sz="1050" dirty="0"/>
                        <a:t>  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 err="1"/>
                        <a:t>java.time.LocalDate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Represents only date, without time and time zone.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2567741419"/>
                  </a:ext>
                </a:extLst>
              </a:tr>
              <a:tr h="158225">
                <a:tc>
                  <a:txBody>
                    <a:bodyPr/>
                    <a:lstStyle/>
                    <a:p>
                      <a:r>
                        <a:rPr lang="en-US" sz="1050" dirty="0" err="1"/>
                        <a:t>java.sql.Time</a:t>
                      </a:r>
                      <a:r>
                        <a:rPr lang="en-US" sz="1050" dirty="0"/>
                        <a:t>  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java.time.LocalTime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Represents only time, without date and time zone.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617230874"/>
                  </a:ext>
                </a:extLst>
              </a:tr>
              <a:tr h="316450">
                <a:tc>
                  <a:txBody>
                    <a:bodyPr/>
                    <a:lstStyle/>
                    <a:p>
                      <a:r>
                        <a:rPr lang="en-US" sz="1050" dirty="0" err="1"/>
                        <a:t>java.sql.TimeStamp</a:t>
                      </a:r>
                      <a:r>
                        <a:rPr lang="en-US" sz="1050" dirty="0"/>
                        <a:t>  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java.time.LocalDateTime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Represents date and time without a time zone.</a:t>
                      </a:r>
                      <a:endParaRPr lang="en-LT" sz="1050"/>
                    </a:p>
                    <a:p>
                      <a:r>
                        <a:rPr lang="en-US" sz="1050"/>
                        <a:t> 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3432884603"/>
                  </a:ext>
                </a:extLst>
              </a:tr>
              <a:tr h="474674">
                <a:tc>
                  <a:txBody>
                    <a:bodyPr/>
                    <a:lstStyle/>
                    <a:p>
                      <a:r>
                        <a:rPr lang="en-US" sz="1050" dirty="0"/>
                        <a:t> 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 err="1"/>
                        <a:t>java.time.OffsetTime</a:t>
                      </a:r>
                      <a:r>
                        <a:rPr lang="en-US" sz="1050" dirty="0"/>
                        <a:t>  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represents only time and time zone.</a:t>
                      </a:r>
                      <a:endParaRPr lang="en-LT" sz="1050" dirty="0"/>
                    </a:p>
                    <a:p>
                      <a:r>
                        <a:rPr lang="en-LT" sz="1050" dirty="0"/>
                        <a:t>LocalTime + ZoneOffset</a:t>
                      </a:r>
                    </a:p>
                    <a:p>
                      <a:r>
                        <a:rPr lang="en-US" sz="1050" dirty="0"/>
                        <a:t> 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3673800242"/>
                  </a:ext>
                </a:extLst>
              </a:tr>
              <a:tr h="474674">
                <a:tc>
                  <a:txBody>
                    <a:bodyPr/>
                    <a:lstStyle/>
                    <a:p>
                      <a:r>
                        <a:rPr lang="en-US" sz="1050"/>
                        <a:t> 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java.time.OffsetDateTime  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Represents date, time, and time zone.</a:t>
                      </a:r>
                      <a:endParaRPr lang="en-LT" sz="1050" dirty="0"/>
                    </a:p>
                    <a:p>
                      <a:r>
                        <a:rPr lang="en-LT" sz="1050" dirty="0"/>
                        <a:t>LocalDateTime + ZoneOffset</a:t>
                      </a:r>
                    </a:p>
                    <a:p>
                      <a:r>
                        <a:rPr lang="ru-RU" sz="1050" dirty="0"/>
                        <a:t> 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4199313159"/>
                  </a:ext>
                </a:extLst>
              </a:tr>
              <a:tr h="474674">
                <a:tc>
                  <a:txBody>
                    <a:bodyPr/>
                    <a:lstStyle/>
                    <a:p>
                      <a:r>
                        <a:rPr lang="en-US" sz="1050" dirty="0"/>
                        <a:t> 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java.time.Period  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Represents calendar duration as the cortege of year, month, and day.</a:t>
                      </a:r>
                      <a:endParaRPr lang="en-LT" sz="1050" dirty="0"/>
                    </a:p>
                    <a:p>
                      <a:r>
                        <a:rPr lang="en-US" sz="1050" dirty="0"/>
                        <a:t> 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503327250"/>
                  </a:ext>
                </a:extLst>
              </a:tr>
              <a:tr h="474674">
                <a:tc>
                  <a:txBody>
                    <a:bodyPr/>
                    <a:lstStyle/>
                    <a:p>
                      <a:r>
                        <a:rPr lang="en-US" sz="1050"/>
                        <a:t> </a:t>
                      </a:r>
                      <a:endParaRPr lang="en-LT" sz="105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java</a:t>
                      </a:r>
                      <a:r>
                        <a:rPr lang="ru-RU" sz="1050" dirty="0"/>
                        <a:t>.</a:t>
                      </a:r>
                      <a:r>
                        <a:rPr lang="en-US" sz="1050" dirty="0"/>
                        <a:t>time</a:t>
                      </a:r>
                      <a:r>
                        <a:rPr lang="ru-RU" sz="1050" dirty="0"/>
                        <a:t>.</a:t>
                      </a:r>
                      <a:r>
                        <a:rPr lang="en-US" sz="1050" dirty="0"/>
                        <a:t>Duration</a:t>
                      </a:r>
                      <a:r>
                        <a:rPr lang="ru-RU" sz="1050" dirty="0"/>
                        <a:t>  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Description of the exact duration as an integer number of seconds and fractions of the current second as nanoseconds.</a:t>
                      </a:r>
                      <a:r>
                        <a:rPr lang="ru-RU" sz="1050" dirty="0"/>
                        <a:t> 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1276106736"/>
                  </a:ext>
                </a:extLst>
              </a:tr>
              <a:tr h="474674">
                <a:tc>
                  <a:txBody>
                    <a:bodyPr/>
                    <a:lstStyle/>
                    <a:p>
                      <a:r>
                        <a:rPr lang="en-LT" sz="1050" dirty="0"/>
                        <a:t>java.text.DateFormat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java.time.format.DateTimeFormatter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Used for formatting and parsing.</a:t>
                      </a:r>
                      <a:endParaRPr lang="en-LT" sz="1050" dirty="0"/>
                    </a:p>
                    <a:p>
                      <a:r>
                        <a:rPr lang="en-US" sz="1050" dirty="0"/>
                        <a:t> </a:t>
                      </a:r>
                      <a:endParaRPr lang="en-LT" sz="1050" dirty="0"/>
                    </a:p>
                    <a:p>
                      <a:r>
                        <a:rPr lang="en-US" sz="1050" dirty="0"/>
                        <a:t> </a:t>
                      </a:r>
                      <a:endParaRPr lang="en-LT" sz="1050" dirty="0"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29627" marR="29627" marT="0" marB="0"/>
                </a:tc>
                <a:extLst>
                  <a:ext uri="{0D108BD9-81ED-4DB2-BD59-A6C34878D82A}">
                    <a16:rowId xmlns:a16="http://schemas.microsoft.com/office/drawing/2014/main" val="16829944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1036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E82EB71-6AB8-576E-A334-F816EE05E81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352681" y="2279330"/>
            <a:ext cx="2438638" cy="5848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LT" sz="1800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4254645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DDB96-67DF-ED9A-9533-F260E2A7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D</a:t>
            </a:r>
            <a:r>
              <a:rPr lang="en-US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isadvantages of 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new API</a:t>
            </a:r>
            <a:endParaRPr lang="en-L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932708-5CB5-86F2-DD1B-43065A6F0B60}"/>
              </a:ext>
            </a:extLst>
          </p:cNvPr>
          <p:cNvSpPr txBox="1"/>
          <p:nvPr/>
        </p:nvSpPr>
        <p:spPr>
          <a:xfrm>
            <a:off x="470789" y="1617643"/>
            <a:ext cx="820242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The new API does not control the validity of operations in compile - time. Many problems with lack of time zone will only appear at runtime.</a:t>
            </a:r>
            <a:endParaRPr lang="en-LT" sz="1600" dirty="0">
              <a:effectLst/>
              <a:latin typeface="+mj-lt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The problem of leap second accounting has not been solved in any way. The new API relies on an external second-hand backward translation.</a:t>
            </a:r>
            <a:endParaRPr lang="en-LT" sz="1600" dirty="0">
              <a:effectLst/>
              <a:latin typeface="+mj-lt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140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92A9D-DC08-B01E-63A4-94CE13A5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Conclusion</a:t>
            </a:r>
            <a:br>
              <a:rPr lang="en-LT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L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9D45E-760C-C050-957F-CD73ADF676B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sz="1600" dirty="0"/>
              <a:t>All classes in the new API are immutable and thread-safe.</a:t>
            </a:r>
            <a:endParaRPr lang="en-LT" sz="1600" dirty="0"/>
          </a:p>
          <a:p>
            <a:pPr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LT" sz="1600" dirty="0"/>
              <a:t>The new API has a time precision of 1 nanosecond, while the old API has a precision of 1 millisecond.</a:t>
            </a:r>
          </a:p>
          <a:p>
            <a:pPr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LT" sz="1600" dirty="0"/>
              <a:t>In the old API, many actions can be performed without specifying a time zone. In this case, the default time zone is taken, which is not always required and can lead to errors.</a:t>
            </a:r>
          </a:p>
          <a:p>
            <a:pPr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LT" sz="1600" dirty="0"/>
              <a:t>In the new API, all actions that need to specify the time zone, require it explicitly. </a:t>
            </a:r>
            <a:r>
              <a:rPr lang="en-US" sz="1600" dirty="0"/>
              <a:t>T</a:t>
            </a:r>
            <a:r>
              <a:rPr lang="en-LT" sz="1600" dirty="0"/>
              <a:t>he "default" time zone </a:t>
            </a:r>
            <a:r>
              <a:rPr lang="en-US" sz="1600" dirty="0"/>
              <a:t>does</a:t>
            </a:r>
            <a:r>
              <a:rPr lang="en-LT" sz="1600" dirty="0"/>
              <a:t> not </a:t>
            </a:r>
            <a:r>
              <a:rPr lang="en-US" sz="1600" dirty="0"/>
              <a:t>exist</a:t>
            </a:r>
            <a:r>
              <a:rPr lang="en-LT" sz="1600" dirty="0"/>
              <a:t>.</a:t>
            </a:r>
          </a:p>
          <a:p>
            <a:pPr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LT" sz="1600" dirty="0"/>
              <a:t>I</a:t>
            </a:r>
            <a:r>
              <a:rPr lang="en-US" sz="1600" dirty="0"/>
              <a:t>n</a:t>
            </a:r>
            <a:r>
              <a:rPr lang="en-LT" sz="1600" dirty="0"/>
              <a:t> the new API month numbers start with 1, and there is also a new enumeration java.time.Month.</a:t>
            </a:r>
          </a:p>
          <a:p>
            <a:pPr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US" sz="1600" dirty="0"/>
              <a:t>All classes from the new API are located in the package “java.time”.</a:t>
            </a:r>
            <a:endParaRPr lang="en-LT" sz="1600" dirty="0"/>
          </a:p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787279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F16C1-8F2B-74B0-A232-AFB90D04E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  <a:endParaRPr lang="en-L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2093F-4067-2A05-A374-93AFB7E3BBA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https://docs.oracle.com/en/java/javase/17/docs/api/java.base/java/time/package-summary.html</a:t>
            </a:r>
            <a:endParaRPr lang="en-US" dirty="0"/>
          </a:p>
          <a:p>
            <a:r>
              <a:rPr lang="en-US" dirty="0">
                <a:hlinkClick r:id="rId3"/>
              </a:rPr>
              <a:t>https://github.com/eugenp/tutorials/tree/master/core-java-modules/core-java-8-datetime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https://en.wikipedia.org/wiki/Coordinated_Universal_Time</a:t>
            </a:r>
            <a:endParaRPr lang="en-US" dirty="0"/>
          </a:p>
          <a:p>
            <a:r>
              <a:rPr lang="en-US" dirty="0">
                <a:hlinkClick r:id="rId5"/>
              </a:rPr>
              <a:t>https://en.wikipedia.org/wiki/</a:t>
            </a:r>
            <a:r>
              <a:rPr lang="en-US">
                <a:hlinkClick r:id="rId5"/>
              </a:rPr>
              <a:t>Unix_time</a:t>
            </a:r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732502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2798F-1F5E-44F5-8A47-CA270721B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7A470-25CE-43B0-A642-24D03B9479E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Do you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737901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6EE47D4-4010-946B-0FB4-93DA0D137E1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5041" y="2925027"/>
            <a:ext cx="8616476" cy="1909027"/>
          </a:xfrm>
        </p:spPr>
        <p:txBody>
          <a:bodyPr>
            <a:normAutofit/>
          </a:bodyPr>
          <a:lstStyle/>
          <a:p>
            <a:r>
              <a:rPr lang="en-LT" b="1" dirty="0"/>
              <a:t>GMT</a:t>
            </a:r>
            <a:r>
              <a:rPr lang="en-LT" dirty="0"/>
              <a:t> (Greenwich Mean Time) – the averaged solar time of the zero meridian. Calculated astronomically by the position of the Earth relative to other objects. GMT is also directly used as a time zone in some countries. </a:t>
            </a:r>
          </a:p>
          <a:p>
            <a:r>
              <a:rPr lang="en-US" b="1" dirty="0"/>
              <a:t>UTC</a:t>
            </a:r>
            <a:r>
              <a:rPr lang="en-US" dirty="0"/>
              <a:t> (Coordinated Universal Time) – time standard introduced to replace GMT and is calculated using atomic clocks. It is used only as a reference for an offset, not a time zone.</a:t>
            </a:r>
            <a:endParaRPr lang="en-LT" dirty="0"/>
          </a:p>
          <a:p>
            <a:r>
              <a:rPr lang="en-US" b="1" dirty="0"/>
              <a:t>Unix time</a:t>
            </a:r>
            <a:r>
              <a:rPr lang="en-US" dirty="0"/>
              <a:t> (POSIX time) - is a system for describing moments in time which is defined as the number of seconds elapsed since midnight (00:00:00 UTC) on January 1, 1970.</a:t>
            </a:r>
            <a:r>
              <a:rPr lang="en-LT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B03FDA-D0FD-8466-7457-E55A7E33CD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5888" y="530351"/>
            <a:ext cx="755709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LT"/>
          </a:p>
        </p:txBody>
      </p:sp>
      <p:pic>
        <p:nvPicPr>
          <p:cNvPr id="7" name="Picture 2" descr="Map&#10;&#10;Description automatically generated">
            <a:extLst>
              <a:ext uri="{FF2B5EF4-FFF2-40B4-BE49-F238E27FC236}">
                <a16:creationId xmlns:a16="http://schemas.microsoft.com/office/drawing/2014/main" id="{33CD3E2A-3F24-7386-A26E-1579714FF3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8"/>
          <a:stretch>
            <a:fillRect/>
          </a:stretch>
        </p:blipFill>
        <p:spPr bwMode="auto">
          <a:xfrm>
            <a:off x="1642017" y="13731"/>
            <a:ext cx="5859966" cy="2911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Box and whisker chart&#10;&#10;Description automatically generated with low confidence">
            <a:extLst>
              <a:ext uri="{FF2B5EF4-FFF2-40B4-BE49-F238E27FC236}">
                <a16:creationId xmlns:a16="http://schemas.microsoft.com/office/drawing/2014/main" id="{16DB6730-66D4-64B8-4A83-F8546C4A5F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95" t="78328" r="15212" b="5605"/>
          <a:stretch/>
        </p:blipFill>
        <p:spPr bwMode="auto">
          <a:xfrm>
            <a:off x="2443624" y="4174326"/>
            <a:ext cx="4639310" cy="5416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74542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6C635-C580-E8C1-02E1-BCFA84F22BD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352681" y="2279330"/>
            <a:ext cx="2438638" cy="584840"/>
          </a:xfrm>
        </p:spPr>
        <p:txBody>
          <a:bodyPr/>
          <a:lstStyle/>
          <a:p>
            <a:pPr marL="0" indent="0" algn="ctr">
              <a:buNone/>
            </a:pPr>
            <a:r>
              <a:rPr lang="en-LT" sz="1800" b="1" dirty="0"/>
              <a:t>Old Date Time API </a:t>
            </a:r>
          </a:p>
          <a:p>
            <a:pPr marL="0" indent="0" algn="ctr">
              <a:buNone/>
            </a:pPr>
            <a:r>
              <a:rPr lang="en-LT" sz="1800" b="1" dirty="0"/>
              <a:t>(before java 8)</a:t>
            </a:r>
            <a:endParaRPr lang="en-LT" sz="1800" dirty="0"/>
          </a:p>
        </p:txBody>
      </p:sp>
    </p:spTree>
    <p:extLst>
      <p:ext uri="{BB962C8B-B14F-4D97-AF65-F5344CB8AC3E}">
        <p14:creationId xmlns:p14="http://schemas.microsoft.com/office/powerpoint/2010/main" val="691189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D88BB-5BB9-8300-3E81-8480202A01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7187" y="995399"/>
            <a:ext cx="8429625" cy="339725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java.util.Calendar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is used for various operations with time, such as reading/setting/modifying individual calendar fields (year, month, day, hours, minutes, seconds, etc.).</a:t>
            </a:r>
          </a:p>
          <a:p>
            <a:pPr>
              <a:lnSpc>
                <a:spcPct val="100000"/>
              </a:lnSpc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java.utl.Date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is essentially identical to a simple numeric long - the Unix time value in milliseconds.  </a:t>
            </a:r>
          </a:p>
          <a:p>
            <a:pPr>
              <a:lnSpc>
                <a:spcPct val="100000"/>
              </a:lnSpc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java.sql.Date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 - subclass java.util.Date to work with the type of DATE in the database.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java.sql.Time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 - subclass java.util.Date to work with the type of TIME in the database.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java.sql.Timestamp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 - subclass java.util.Date with nanosecond accuracy to work with the type TIMESTAMP in the database.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java.text.DateFormat</a:t>
            </a:r>
            <a:r>
              <a:rPr lang="en-LT" sz="1600" b="1" dirty="0">
                <a:ea typeface="Times New Roman" panose="02020603050405020304" pitchFamily="18" charset="0"/>
              </a:rPr>
              <a:t> </a:t>
            </a:r>
            <a:r>
              <a:rPr lang="en-LT" sz="1600" dirty="0">
                <a:ea typeface="Times New Roman" panose="02020603050405020304" pitchFamily="18" charset="0"/>
              </a:rPr>
              <a:t>is used</a:t>
            </a:r>
            <a:r>
              <a:rPr lang="en-LT" sz="1600" dirty="0">
                <a:solidFill>
                  <a:srgbClr val="000000"/>
                </a:solidFill>
                <a:ea typeface="Times New Roman" panose="02020603050405020304" pitchFamily="18" charset="0"/>
              </a:rPr>
              <a:t> f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or converting timestamps to and from an axis point.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java.util.TimeZone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contains </a:t>
            </a:r>
            <a:r>
              <a:rPr lang="en-LT" sz="1600" dirty="0">
                <a:solidFill>
                  <a:srgbClr val="000000"/>
                </a:solidFill>
                <a:ea typeface="Times New Roman" panose="02020603050405020304" pitchFamily="18" charset="0"/>
              </a:rPr>
              <a:t>i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nformation about the time zone is represented by java.</a:t>
            </a:r>
            <a:endParaRPr lang="en-LT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3181077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E82EB71-6AB8-576E-A334-F816EE05E81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352681" y="2279330"/>
            <a:ext cx="2438638" cy="5848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LT" sz="1800" b="1" dirty="0"/>
              <a:t>New Date Time API </a:t>
            </a:r>
          </a:p>
          <a:p>
            <a:pPr marL="0" indent="0" algn="ctr">
              <a:buNone/>
            </a:pPr>
            <a:r>
              <a:rPr lang="en-LT" sz="1800" b="1" dirty="0"/>
              <a:t>(</a:t>
            </a:r>
            <a:r>
              <a:rPr lang="en-US" sz="1800" b="1" dirty="0"/>
              <a:t>java 8 and beyond</a:t>
            </a:r>
            <a:r>
              <a:rPr lang="en-LT" sz="1800" b="1" dirty="0"/>
              <a:t>)</a:t>
            </a:r>
            <a:endParaRPr lang="en-LT" sz="1800" dirty="0"/>
          </a:p>
        </p:txBody>
      </p:sp>
    </p:spTree>
    <p:extLst>
      <p:ext uri="{BB962C8B-B14F-4D97-AF65-F5344CB8AC3E}">
        <p14:creationId xmlns:p14="http://schemas.microsoft.com/office/powerpoint/2010/main" val="135982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D562B-6E61-802B-E5FB-E97A882BE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T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java.time.Clock</a:t>
            </a:r>
            <a:endParaRPr lang="en-L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3FBD9-141F-DD5A-71B1-223874CBA52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7187" y="711509"/>
            <a:ext cx="8786813" cy="33972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java.time.Clock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is the core of the new API.</a:t>
            </a:r>
          </a:p>
          <a:p>
            <a:pPr marL="0" indent="0">
              <a:buNone/>
            </a:pP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0" indent="0">
              <a:spcAft>
                <a:spcPts val="450"/>
              </a:spcAft>
              <a:buNone/>
            </a:pP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The factory methods of java.time.Clock: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buFont typeface="Symbol" pitchFamily="2" charset="2"/>
              <a:buChar char=""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systemDefaultZone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- creates the system clock in the default time zone.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buFont typeface="Symbol" pitchFamily="2" charset="2"/>
              <a:buChar char=""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systemUTC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- creates a system clock in the UTC time zone.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buFont typeface="Symbol" pitchFamily="2" charset="2"/>
              <a:buChar char=""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system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- creates a system clock in the specified time zone.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buFont typeface="Symbol" pitchFamily="2" charset="2"/>
              <a:buChar char=""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fixed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- creates a constant time clock, i.e. the clock does not go but stands still.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buFont typeface="Symbol" pitchFamily="2" charset="2"/>
              <a:buChar char=""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offset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- creates a proxy over the specified clock that shifts the time by a specified amount.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buFont typeface="Symbol" pitchFamily="2" charset="2"/>
              <a:buChar char=""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tickSeconds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- creates a system clock in the specified time zone whose value is rounded to whole seconds.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buFont typeface="Symbol" pitchFamily="2" charset="2"/>
              <a:buChar char=""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tickMinutes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- creates a system clock in the specified time zone whose value is rounded to whole minutes.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buFont typeface="Symbol" pitchFamily="2" charset="2"/>
              <a:buChar char=""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tick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- creates a proxy over the specified clock that rounds the time values to the specified period.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buFont typeface="Symbol" pitchFamily="2" charset="2"/>
              <a:buChar char=""/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withZone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- creates a copy of the current clock in another time zone.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LT" sz="1600" dirty="0"/>
          </a:p>
        </p:txBody>
      </p:sp>
    </p:spTree>
    <p:extLst>
      <p:ext uri="{BB962C8B-B14F-4D97-AF65-F5344CB8AC3E}">
        <p14:creationId xmlns:p14="http://schemas.microsoft.com/office/powerpoint/2010/main" val="3121076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CD05C-1EA3-9180-413D-397FDAAC504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4908" y="1243960"/>
            <a:ext cx="8734184" cy="1657122"/>
          </a:xfrm>
        </p:spPr>
        <p:txBody>
          <a:bodyPr>
            <a:normAutofit/>
          </a:bodyPr>
          <a:lstStyle/>
          <a:p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java.time.Instant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- created to replace java.util.Date, 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but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immutable, with nanosecond precision and correct name. It stores Unix time as two fields: long with the number of seconds, and int with the number of nanoseconds within the current second. 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>
              <a:spcBef>
                <a:spcPts val="450"/>
              </a:spcBef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java.time.LocalTime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is a tuple (hour, minute, second, nanosecond).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>
              <a:spcBef>
                <a:spcPts val="450"/>
              </a:spcBef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java.time.LocalDate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is a tuple (year, month, day month).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pPr>
              <a:spcBef>
                <a:spcPts val="450"/>
              </a:spcBef>
            </a:pP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java.time.LocalDateTime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both tuples together. </a:t>
            </a:r>
            <a:endParaRPr lang="en-LT" sz="1600" dirty="0">
              <a:effectLst/>
              <a:ea typeface="Times New Roman" panose="02020603050405020304" pitchFamily="18" charset="0"/>
            </a:endParaRPr>
          </a:p>
          <a:p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1233605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92A9D-DC08-B01E-63A4-94CE13A5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the time zone and offset</a:t>
            </a:r>
            <a:endParaRPr lang="en-L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9D45E-760C-C050-957F-CD73ADF676B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java.time.ZoneId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specifies a time zone. It's two subclasses </a:t>
            </a:r>
            <a:r>
              <a:rPr lang="en-LT" sz="1600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java.time.ZoneRegion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and </a:t>
            </a:r>
            <a:r>
              <a:rPr lang="en-LT" sz="1600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java.time.ZoneOffset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implements two types of time zones: a time zone based on geography and a time zone based on a simple offset from UTC or GMT</a:t>
            </a:r>
            <a:r>
              <a:rPr lang="ru-RU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</a:t>
            </a:r>
            <a:endParaRPr lang="en-US" sz="1600" dirty="0">
              <a:solidFill>
                <a:srgbClr val="000000"/>
              </a:solidFill>
              <a:ea typeface="Times New Roman" panose="02020603050405020304" pitchFamily="18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ea typeface="Times New Roman" panose="02020603050405020304" pitchFamily="18" charset="0"/>
              </a:rPr>
              <a:t>j</a:t>
            </a:r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ava.time.ZonedDateTime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  - the analog of </a:t>
            </a:r>
            <a:r>
              <a:rPr lang="en-LT" sz="1600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java.util.Calendar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 This is the most powerful class with full information about the time context, it includes a time zone, so this class does all shift operations correctly.</a:t>
            </a:r>
          </a:p>
          <a:p>
            <a:r>
              <a:rPr lang="en-LT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java.time.OffsetTime 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is a </a:t>
            </a:r>
            <a:r>
              <a:rPr lang="en-LT" sz="1600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LocalTime</a:t>
            </a:r>
            <a:r>
              <a:rPr lang="en-LT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+ </a:t>
            </a:r>
            <a:r>
              <a:rPr lang="en-LT" sz="1600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ZoneOffset</a:t>
            </a:r>
            <a:r>
              <a:rPr lang="en-US" sz="1600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</a:t>
            </a:r>
          </a:p>
          <a:p>
            <a:r>
              <a:rPr lang="en-US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java.time.OffsetDateTime 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is </a:t>
            </a:r>
            <a:r>
              <a:rPr lang="en-US" sz="1600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LocalDateTime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+ </a:t>
            </a:r>
            <a:r>
              <a:rPr lang="en-US" sz="1600" u="sng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ZoneOffset.</a:t>
            </a:r>
            <a:endParaRPr lang="en-LT" sz="1600" u="sng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endParaRPr lang="en-LT" sz="1050" dirty="0"/>
          </a:p>
        </p:txBody>
      </p:sp>
    </p:spTree>
    <p:extLst>
      <p:ext uri="{BB962C8B-B14F-4D97-AF65-F5344CB8AC3E}">
        <p14:creationId xmlns:p14="http://schemas.microsoft.com/office/powerpoint/2010/main" val="98773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92A9D-DC08-B01E-63A4-94CE13A5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useful classes</a:t>
            </a:r>
            <a:endParaRPr lang="en-L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9D45E-760C-C050-957F-CD73ADF676B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7189" y="1079500"/>
            <a:ext cx="8429625" cy="309105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LT" sz="1600" b="1" dirty="0">
                <a:effectLst/>
                <a:ea typeface="Times New Roman" panose="02020603050405020304" pitchFamily="18" charset="0"/>
              </a:rPr>
              <a:t>java.time.Period</a:t>
            </a:r>
            <a:r>
              <a:rPr lang="en-LT" sz="1600" dirty="0">
                <a:effectLst/>
                <a:ea typeface="Times New Roman" panose="02020603050405020304" pitchFamily="18" charset="0"/>
              </a:rPr>
              <a:t> - describes the calendar duration as a tuple (year, month, day).</a:t>
            </a:r>
          </a:p>
          <a:p>
            <a:pPr>
              <a:lnSpc>
                <a:spcPct val="100000"/>
              </a:lnSpc>
            </a:pPr>
            <a:r>
              <a:rPr lang="en-LT" sz="1600" b="1" dirty="0">
                <a:effectLst/>
                <a:ea typeface="Times New Roman" panose="02020603050405020304" pitchFamily="18" charset="0"/>
              </a:rPr>
              <a:t>java.time.Duration</a:t>
            </a:r>
            <a:r>
              <a:rPr lang="en-LT" sz="1600" dirty="0">
                <a:effectLst/>
                <a:ea typeface="Times New Roman" panose="02020603050405020304" pitchFamily="18" charset="0"/>
              </a:rPr>
              <a:t> - describes the exact duration as an integer number of seconds and fractions of the current second as nanoseconds. </a:t>
            </a:r>
          </a:p>
          <a:p>
            <a:pPr>
              <a:lnSpc>
                <a:spcPct val="100000"/>
              </a:lnSpc>
            </a:pPr>
            <a:r>
              <a:rPr lang="en-LT" sz="1600" b="1" dirty="0">
                <a:effectLst/>
                <a:ea typeface="Times New Roman" panose="02020603050405020304" pitchFamily="18" charset="0"/>
              </a:rPr>
              <a:t>java.time.format.DateTimeFormatter</a:t>
            </a:r>
            <a:r>
              <a:rPr lang="en-LT" sz="1600" dirty="0">
                <a:effectLst/>
                <a:ea typeface="Times New Roman" panose="02020603050405020304" pitchFamily="18" charset="0"/>
              </a:rPr>
              <a:t> - describes the formatting and parsing settings.</a:t>
            </a:r>
          </a:p>
          <a:p>
            <a:pPr>
              <a:lnSpc>
                <a:spcPct val="100000"/>
              </a:lnSpc>
            </a:pPr>
            <a:r>
              <a:rPr lang="en-US" sz="1600" b="1" dirty="0">
                <a:cs typeface="Arial" panose="020B0604020202020204" pitchFamily="34" charset="0"/>
              </a:rPr>
              <a:t>java.time.temporal.TemporalAdjuster - </a:t>
            </a:r>
            <a:r>
              <a:rPr lang="en-US" sz="1600" dirty="0">
                <a:cs typeface="Arial" panose="020B0604020202020204" pitchFamily="34" charset="0"/>
              </a:rPr>
              <a:t>is a functional interface which</a:t>
            </a:r>
            <a:r>
              <a:rPr lang="ru-RU" sz="1600" dirty="0">
                <a:cs typeface="Arial" panose="020B0604020202020204" pitchFamily="34" charset="0"/>
              </a:rPr>
              <a:t> </a:t>
            </a:r>
            <a:r>
              <a:rPr lang="en-US" sz="1600" dirty="0">
                <a:cs typeface="Arial" panose="020B0604020202020204" pitchFamily="34" charset="0"/>
              </a:rPr>
              <a:t>allows to define custom logic for date and time processing, has many predefined implementations in the </a:t>
            </a:r>
            <a:r>
              <a:rPr lang="en-US" sz="1600" dirty="0" err="1">
                <a:cs typeface="Arial" panose="020B0604020202020204" pitchFamily="34" charset="0"/>
              </a:rPr>
              <a:t>TemporalAdjusters</a:t>
            </a:r>
            <a:r>
              <a:rPr lang="en-US" sz="1600" dirty="0">
                <a:cs typeface="Arial" panose="020B0604020202020204" pitchFamily="34" charset="0"/>
              </a:rPr>
              <a:t> class. </a:t>
            </a:r>
            <a:endParaRPr lang="en-LT" sz="16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03611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s">
  <a:themeElements>
    <a:clrScheme name="Custom 6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464547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740A320D-646C-4C12-89B1-0B127236B0F7}"/>
    </a:ext>
  </a:extLst>
</a:theme>
</file>

<file path=ppt/theme/theme2.xml><?xml version="1.0" encoding="utf-8"?>
<a:theme xmlns:a="http://schemas.openxmlformats.org/drawingml/2006/main" name="General">
  <a:themeElements>
    <a:clrScheme name="Custom 7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222222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5C4EAAF8-284D-4A65-B20F-C47DE8AC2658}"/>
    </a:ext>
  </a:extLst>
</a:theme>
</file>

<file path=ppt/theme/theme3.xml><?xml version="1.0" encoding="utf-8"?>
<a:theme xmlns:a="http://schemas.openxmlformats.org/drawingml/2006/main" name="Breakers">
  <a:themeElements>
    <a:clrScheme name="Custom 8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222222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67367244-F583-44E6-8F01-4BEACD686630}"/>
    </a:ext>
  </a:extLst>
</a:theme>
</file>

<file path=ppt/theme/theme4.xml><?xml version="1.0" encoding="utf-8"?>
<a:theme xmlns:a="http://schemas.openxmlformats.org/drawingml/2006/main" name="1_General">
  <a:themeElements>
    <a:clrScheme name="Custom 7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222222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5C4EAAF8-284D-4A65-B20F-C47DE8AC2658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E4CD3B4CE9814FA4EB57F8E5E88223" ma:contentTypeVersion="10" ma:contentTypeDescription="Create a new document." ma:contentTypeScope="" ma:versionID="750751dff150c7c0447f4486f749e19d">
  <xsd:schema xmlns:xsd="http://www.w3.org/2001/XMLSchema" xmlns:xs="http://www.w3.org/2001/XMLSchema" xmlns:p="http://schemas.microsoft.com/office/2006/metadata/properties" xmlns:ns2="cc6d12de-4a50-4173-a95c-d9a51a2b9340" xmlns:ns3="dff82bde-51af-4292-a8fc-7188ba2e1c72" targetNamespace="http://schemas.microsoft.com/office/2006/metadata/properties" ma:root="true" ma:fieldsID="f670c8c196657c1f6432187c337d4490" ns2:_="" ns3:_="">
    <xsd:import namespace="cc6d12de-4a50-4173-a95c-d9a51a2b9340"/>
    <xsd:import namespace="dff82bde-51af-4292-a8fc-7188ba2e1c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6d12de-4a50-4173-a95c-d9a51a2b934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f82bde-51af-4292-a8fc-7188ba2e1c7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CFEAC8F-C3F4-4021-8A73-D871D5C5F4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6d12de-4a50-4173-a95c-d9a51a2b9340"/>
    <ds:schemaRef ds:uri="dff82bde-51af-4292-a8fc-7188ba2e1c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28B79F-743D-4675-B082-0F19ABDDFFB8}">
  <ds:schemaRefs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cc6d12de-4a50-4173-a95c-d9a51a2b9340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dff82bde-51af-4292-a8fc-7188ba2e1c72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891E48D0-F0C5-4552-AB72-0B13D91AA4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6231</TotalTime>
  <Words>1300</Words>
  <Application>Microsoft Macintosh PowerPoint</Application>
  <PresentationFormat>On-screen Show (16:9)</PresentationFormat>
  <Paragraphs>113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Symbol</vt:lpstr>
      <vt:lpstr>Times New Roman</vt:lpstr>
      <vt:lpstr>Covers</vt:lpstr>
      <vt:lpstr>General</vt:lpstr>
      <vt:lpstr>Breakers</vt:lpstr>
      <vt:lpstr>1_General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java.time.Clock</vt:lpstr>
      <vt:lpstr>PowerPoint Presentation</vt:lpstr>
      <vt:lpstr>Working with the time zone and offset</vt:lpstr>
      <vt:lpstr>Other useful classes</vt:lpstr>
      <vt:lpstr>Summary table</vt:lpstr>
      <vt:lpstr>PowerPoint Presentation</vt:lpstr>
      <vt:lpstr>Disadvantages of the new API</vt:lpstr>
      <vt:lpstr>Conclusion </vt:lpstr>
      <vt:lpstr>Links</vt:lpstr>
      <vt:lpstr>QA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Danila Varatyntsev</dc:creator>
  <cp:lastModifiedBy>Andrei Melchanka</cp:lastModifiedBy>
  <cp:revision>228</cp:revision>
  <dcterms:created xsi:type="dcterms:W3CDTF">2022-03-19T11:31:21Z</dcterms:created>
  <dcterms:modified xsi:type="dcterms:W3CDTF">2022-10-02T14:22:16Z</dcterms:modified>
</cp:coreProperties>
</file>

<file path=docProps/thumbnail.jpeg>
</file>